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4E3"/>
    <a:srgbClr val="009CA6"/>
    <a:srgbClr val="003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E2E977-F7FC-4557-A414-FC589C7DFF63}" v="26" dt="2021-09-01T15:06:31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A948-971E-4FF7-B945-305EF33CF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958C71-FDA8-47F0-B7BE-8F40F96CC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A62D8-3B30-42CE-AC16-F0EC1233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2BBA1-694C-43E8-994D-A27D6B9E7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0820A-AC7D-4848-BF2D-077D30C3D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13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2559C-A851-4A46-B9E0-807D7FEB2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D5396E-2A64-4612-B66A-050158C62A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72B16-D6C9-4287-9C5B-D15A839C4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02BA3-617C-4108-B1C1-43C3A2A9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BE7FD-7B9F-429A-8DE2-4D5893B2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3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F25D95-BF54-49C8-900D-78CC8CD44A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05EF3-9D37-4A9A-BD8B-3470F27B2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09085-C6A9-4491-9CF3-7B245451C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39B8D-5C7A-43E7-8CB2-024F3357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B0713-09C3-498A-B820-FD75EE19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7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67E5C-5E32-4B9E-B7DE-3840F83E9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BB3C6-BA3D-49A9-BF92-182E4C151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931C3-635E-4B56-8FD6-EF8D5F0B7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BAEDA-C4BA-4582-9FF4-06DBB8706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7C577-7EEB-4743-ABD4-FEAAD4E3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9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54E8D-90F4-41EE-808D-EFC633934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70359-8803-45A6-854B-8D1767231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76C5F-662C-4EC6-8EEF-D7AF7906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73A15-C21C-4BFA-ADDE-6179A02E9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E03AA-2F05-437E-8382-43DED04B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B2F16-3891-4A0F-AEDD-9B9A2BBD6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C8BC5-AAA6-4461-BAFD-92855858F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48B4E-4964-484D-8226-C43864817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F19B8-F64F-4FE1-BF24-BE7BF14B8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6C8CF-3811-441C-95BD-CACBC9A84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AE179-05A3-479E-BF4B-084BE31F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687BF-FADD-4827-9708-096E64A2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8CC3C-0088-4C69-9301-B24F91023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AAF1D-F028-49BB-9B0A-80306F964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1C130-F18C-410B-B928-9D8FDEBB8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7C45BC-C591-487D-BBBE-64FE7F5E0A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0EEE44-A8A9-4BE0-A69A-E4A43ED8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F6D27-D7A2-43A1-A59D-AB83AADE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DE3440-69FC-4277-87CE-BE58E6B26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8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691BA-4744-4F83-A481-12C9BE484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ACBC05-5388-410B-A0E1-85469A08D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3511D6-B415-448B-9C0A-BB8F0837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95B77-44E3-4B0D-AE3D-F97862B9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4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D0363C-3F07-49E7-AF7B-EFE32A1E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7D285E-0AEE-4FA6-8A29-201C19554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0A178-D086-4C77-BA2E-9619618D4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7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B058-4AEE-4CE8-B54F-918E29298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14E4F-0AE7-4E74-AC63-C858924FC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6F5B3-0DD8-44A7-B692-B6EC60828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C49CD-00FC-46B4-B431-FAD42A58D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3E5D3-D0D5-435B-8AD8-2BD1B29E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2F3278-921C-43C8-A131-161744CA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8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9588-E136-47D8-A37C-87A25F6FB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491FC8-E725-42B1-ADD9-42AB00812A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DD2EE-5763-48C6-9F5D-F60A53B82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8CD69-4B60-4B5E-9EDA-3B66E988D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7D79E2-6736-411F-A1B2-10693034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0B921-34F8-4582-BD72-F389BCE1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5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B6529D-9D95-4BEE-A839-D468BF162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6C9B2-04E6-46BD-A587-ED6D36F4A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EAAE2-1BF8-4D72-9078-6BEB28EE5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B0D75-76B6-4158-B4A0-E5CF29832727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04C5D-EF9F-4BDE-BAA3-629295F79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A2256-D703-4A24-8AF1-800027C6C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EF6A-3FDD-46B4-8B59-BD51B6FAA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7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E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34850D-1F0E-4D1A-82EA-4D1FFAE2C012}"/>
              </a:ext>
            </a:extLst>
          </p:cNvPr>
          <p:cNvSpPr txBox="1"/>
          <p:nvPr/>
        </p:nvSpPr>
        <p:spPr>
          <a:xfrm>
            <a:off x="403907" y="435769"/>
            <a:ext cx="11214022" cy="707886"/>
          </a:xfrm>
          <a:prstGeom prst="rect">
            <a:avLst/>
          </a:prstGeom>
          <a:solidFill>
            <a:srgbClr val="003A9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eorgia" panose="02040502050405020303" pitchFamily="18" charset="0"/>
                <a:ea typeface="Lato" panose="020F0502020204030203" pitchFamily="34" charset="0"/>
                <a:cs typeface="Lato" panose="020F0502020204030203" pitchFamily="34" charset="0"/>
              </a:rPr>
              <a:t>Better Computer Skills </a:t>
            </a:r>
            <a:r>
              <a:rPr lang="en-US" sz="4000" b="1">
                <a:solidFill>
                  <a:schemeClr val="bg1"/>
                </a:solidFill>
                <a:latin typeface="Georgia" panose="02040502050405020303" pitchFamily="18" charset="0"/>
                <a:ea typeface="Lato" panose="020F0502020204030203" pitchFamily="34" charset="0"/>
                <a:cs typeface="Lato" panose="020F0502020204030203" pitchFamily="34" charset="0"/>
              </a:rPr>
              <a:t>in 10 </a:t>
            </a:r>
            <a:r>
              <a:rPr lang="en-US" sz="4000" b="1" dirty="0">
                <a:solidFill>
                  <a:schemeClr val="bg1"/>
                </a:solidFill>
                <a:latin typeface="Georgia" panose="02040502050405020303" pitchFamily="18" charset="0"/>
                <a:ea typeface="Lato" panose="020F0502020204030203" pitchFamily="34" charset="0"/>
                <a:cs typeface="Lato" panose="020F0502020204030203" pitchFamily="34" charset="0"/>
              </a:rPr>
              <a:t>Weeks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ED9D4F-9AB5-4DBA-8978-69ADBFC8A3EF}"/>
              </a:ext>
            </a:extLst>
          </p:cNvPr>
          <p:cNvSpPr txBox="1"/>
          <p:nvPr/>
        </p:nvSpPr>
        <p:spPr>
          <a:xfrm>
            <a:off x="6425681" y="1091050"/>
            <a:ext cx="5192248" cy="453201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sz="2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endParaRPr lang="en-US" sz="2400" b="1" dirty="0">
              <a:solidFill>
                <a:schemeClr val="accent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sz="2400" b="1" dirty="0">
                <a:solidFill>
                  <a:srgbClr val="003A96"/>
                </a:solidFill>
                <a:latin typeface="Georgia" panose="02040502050405020303" pitchFamily="18" charset="0"/>
                <a:ea typeface="Lato" panose="020F0502020204030203" pitchFamily="34" charset="0"/>
                <a:cs typeface="Lato" panose="020F0502020204030203" pitchFamily="34" charset="0"/>
              </a:rPr>
              <a:t>Beyond the Basics: Intermediate Computer Skills</a:t>
            </a:r>
          </a:p>
          <a:p>
            <a:endParaRPr lang="en-US" sz="1050" dirty="0">
              <a:solidFill>
                <a:srgbClr val="003A96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A96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Typing efficiently; keyboard shortcuts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A96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Creating and saving documents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A96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Email formatting, attachments, and calendars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A96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Overview of MGH web-based applications</a:t>
            </a:r>
          </a:p>
          <a:p>
            <a:pPr algn="ctr"/>
            <a:endParaRPr lang="en-US" b="1" dirty="0">
              <a:solidFill>
                <a:srgbClr val="003A96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>
                <a:solidFill>
                  <a:srgbClr val="003A96"/>
                </a:solidFill>
                <a:highlight>
                  <a:srgbClr val="FFFF00"/>
                </a:highlight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Tuesdays &amp; Thursdays </a:t>
            </a:r>
          </a:p>
          <a:p>
            <a:pPr algn="ctr"/>
            <a:r>
              <a:rPr lang="en-US" dirty="0">
                <a:solidFill>
                  <a:srgbClr val="003A96"/>
                </a:solidFill>
                <a:highlight>
                  <a:srgbClr val="FFFF00"/>
                </a:highlight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1:30-3:00pm</a:t>
            </a:r>
          </a:p>
          <a:p>
            <a:pPr algn="ctr"/>
            <a:r>
              <a:rPr lang="en-US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January 17</a:t>
            </a:r>
            <a:r>
              <a:rPr lang="en-US" baseline="30000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th</a:t>
            </a:r>
            <a:r>
              <a:rPr lang="en-US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 to March 30</a:t>
            </a:r>
            <a:r>
              <a:rPr lang="en-US" baseline="30000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th </a:t>
            </a:r>
          </a:p>
          <a:p>
            <a:pPr algn="ctr"/>
            <a:r>
              <a:rPr lang="en-US" dirty="0">
                <a:solidFill>
                  <a:srgbClr val="003A96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Charles River Plaza, 165 Cambridge St.</a:t>
            </a:r>
          </a:p>
          <a:p>
            <a:endParaRPr lang="en-US" sz="24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C9543D-E1B7-4D27-98C8-D4DC39404644}"/>
              </a:ext>
            </a:extLst>
          </p:cNvPr>
          <p:cNvSpPr txBox="1"/>
          <p:nvPr/>
        </p:nvSpPr>
        <p:spPr>
          <a:xfrm>
            <a:off x="403907" y="1091050"/>
            <a:ext cx="5311924" cy="47782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chemeClr val="accent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endParaRPr lang="en-US" sz="2400" b="1" dirty="0">
              <a:solidFill>
                <a:schemeClr val="accent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endParaRPr lang="en-US" sz="2400" b="1" dirty="0">
              <a:solidFill>
                <a:schemeClr val="accent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sz="2400" b="1" dirty="0">
                <a:solidFill>
                  <a:srgbClr val="003A96"/>
                </a:solidFill>
                <a:latin typeface="Georgia" panose="02040502050405020303" pitchFamily="18" charset="0"/>
                <a:ea typeface="Lato" panose="020F0502020204030203" pitchFamily="34" charset="0"/>
                <a:cs typeface="Lato" panose="020F0502020204030203" pitchFamily="34" charset="0"/>
              </a:rPr>
              <a:t>Getting Started with Computers</a:t>
            </a:r>
          </a:p>
          <a:p>
            <a:endParaRPr lang="en-US" sz="1050" dirty="0">
              <a:solidFill>
                <a:srgbClr val="003A96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A96"/>
                </a:solidFill>
                <a:ea typeface="Lato" panose="020F0502020204030203" pitchFamily="34" charset="0"/>
                <a:cs typeface="Lato" panose="020F0502020204030203" pitchFamily="34" charset="0"/>
              </a:rPr>
              <a:t>Basic keyboarding and mouse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A96"/>
                </a:solidFill>
                <a:ea typeface="Lato" panose="020F0502020204030203" pitchFamily="34" charset="0"/>
                <a:cs typeface="Lato" panose="020F0502020204030203" pitchFamily="34" charset="0"/>
              </a:rPr>
              <a:t>Password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A96"/>
                </a:solidFill>
                <a:ea typeface="Lato" panose="020F0502020204030203" pitchFamily="34" charset="0"/>
                <a:cs typeface="Lato" panose="020F0502020204030203" pitchFamily="34" charset="0"/>
              </a:rPr>
              <a:t>Navigating Windows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A96"/>
                </a:solidFill>
                <a:ea typeface="Lato" panose="020F0502020204030203" pitchFamily="34" charset="0"/>
                <a:cs typeface="Lato" panose="020F0502020204030203" pitchFamily="34" charset="0"/>
              </a:rPr>
              <a:t>Introduction to email</a:t>
            </a:r>
          </a:p>
          <a:p>
            <a:pPr algn="ctr"/>
            <a:endParaRPr lang="en-US" sz="1800" b="1" dirty="0">
              <a:solidFill>
                <a:srgbClr val="003A96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sz="1800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Tuesdays &amp; Thursdays </a:t>
            </a:r>
          </a:p>
          <a:p>
            <a:pPr algn="ctr"/>
            <a:r>
              <a:rPr lang="en-US" sz="1800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3:30-5:00pm</a:t>
            </a:r>
          </a:p>
          <a:p>
            <a:pPr algn="ctr"/>
            <a:r>
              <a:rPr lang="en-US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January 17</a:t>
            </a:r>
            <a:r>
              <a:rPr lang="en-US" baseline="30000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th</a:t>
            </a:r>
            <a:r>
              <a:rPr lang="en-US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 to March 30</a:t>
            </a:r>
            <a:r>
              <a:rPr lang="en-US" baseline="30000" dirty="0">
                <a:solidFill>
                  <a:srgbClr val="003A96"/>
                </a:solidFill>
                <a:highlight>
                  <a:srgbClr val="FFFF00"/>
                </a:highlight>
                <a:ea typeface="Lato" panose="020F0502020204030203" pitchFamily="34" charset="0"/>
                <a:cs typeface="Lato" panose="020F0502020204030203" pitchFamily="34" charset="0"/>
              </a:rPr>
              <a:t>th</a:t>
            </a:r>
            <a:endParaRPr lang="en-US" sz="1800" dirty="0">
              <a:solidFill>
                <a:srgbClr val="003A96"/>
              </a:solidFill>
              <a:highlight>
                <a:srgbClr val="FFFF00"/>
              </a:highlight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US" dirty="0">
                <a:solidFill>
                  <a:srgbClr val="003A96"/>
                </a:solidFill>
                <a:ea typeface="Lato" panose="020F0502020204030203" pitchFamily="34" charset="0"/>
                <a:cs typeface="Lato" panose="020F0502020204030203" pitchFamily="34" charset="0"/>
              </a:rPr>
              <a:t>Charles River Plaza, 165 Cambridge 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E01D6C-4D2A-415B-A32A-3533C88B6592}"/>
              </a:ext>
            </a:extLst>
          </p:cNvPr>
          <p:cNvSpPr txBox="1"/>
          <p:nvPr/>
        </p:nvSpPr>
        <p:spPr>
          <a:xfrm>
            <a:off x="403907" y="5347319"/>
            <a:ext cx="11214022" cy="1415772"/>
          </a:xfrm>
          <a:prstGeom prst="rect">
            <a:avLst/>
          </a:prstGeom>
          <a:solidFill>
            <a:srgbClr val="003A9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100" b="1" dirty="0">
              <a:solidFill>
                <a:schemeClr val="bg1"/>
              </a:solidFill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To register, contact Stephanie LaShoto-Westfield</a:t>
            </a:r>
            <a:endParaRPr lang="en-US" sz="2800" b="1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774-219-5147 (call or text): slashoto@partners.org</a:t>
            </a:r>
            <a:endParaRPr lang="en-US" sz="2800" dirty="0">
              <a:solidFill>
                <a:schemeClr val="bg1"/>
              </a:solidFill>
            </a:endParaRPr>
          </a:p>
          <a:p>
            <a:pPr algn="ctr"/>
            <a:endParaRPr lang="en-US" sz="1100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Classes are available </a:t>
            </a:r>
            <a:r>
              <a:rPr lang="en-US" b="1">
                <a:solidFill>
                  <a:schemeClr val="bg1"/>
                </a:solidFill>
              </a:rPr>
              <a:t>to MGH employees</a:t>
            </a:r>
            <a:r>
              <a:rPr lang="en-US" b="1" dirty="0">
                <a:solidFill>
                  <a:schemeClr val="bg1"/>
                </a:solidFill>
              </a:rPr>
              <a:t>, and sponsored by Mass General Brigham Workforce Development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phic 11" descr="Programmer female with solid fill">
            <a:extLst>
              <a:ext uri="{FF2B5EF4-FFF2-40B4-BE49-F238E27FC236}">
                <a16:creationId xmlns:a16="http://schemas.microsoft.com/office/drawing/2014/main" id="{35BEFE7C-15CA-4BEC-B646-3FA848587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36584" y="1228534"/>
            <a:ext cx="914400" cy="914400"/>
          </a:xfrm>
          <a:prstGeom prst="rect">
            <a:avLst/>
          </a:prstGeom>
        </p:spPr>
      </p:pic>
      <p:pic>
        <p:nvPicPr>
          <p:cNvPr id="14" name="Graphic 13" descr="Programmer male with solid fill">
            <a:extLst>
              <a:ext uri="{FF2B5EF4-FFF2-40B4-BE49-F238E27FC236}">
                <a16:creationId xmlns:a16="http://schemas.microsoft.com/office/drawing/2014/main" id="{8D69074B-816C-4A68-A889-D8255F03C7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83661" y="1228534"/>
            <a:ext cx="914400" cy="914400"/>
          </a:xfrm>
          <a:prstGeom prst="rect">
            <a:avLst/>
          </a:prstGeom>
        </p:spPr>
      </p:pic>
      <p:pic>
        <p:nvPicPr>
          <p:cNvPr id="18" name="Graphic 17" descr="Internet">
            <a:extLst>
              <a:ext uri="{FF2B5EF4-FFF2-40B4-BE49-F238E27FC236}">
                <a16:creationId xmlns:a16="http://schemas.microsoft.com/office/drawing/2014/main" id="{0F90E520-B603-4E5D-B31D-C18B08EC5D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64605" y="1091050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4A251E-FEB9-457F-B4DB-5FD7F4B86A2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839"/>
          <a:stretch/>
        </p:blipFill>
        <p:spPr>
          <a:xfrm>
            <a:off x="574071" y="5431456"/>
            <a:ext cx="798591" cy="9907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02688AD-8842-4218-8295-8DA4B8477A0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86389" y="5420443"/>
            <a:ext cx="960099" cy="96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8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99EEDD3733D742B11865CC29E5A565" ma:contentTypeVersion="13" ma:contentTypeDescription="Create a new document." ma:contentTypeScope="" ma:versionID="caaefc9b22adad30ebe57a5d02492168">
  <xsd:schema xmlns:xsd="http://www.w3.org/2001/XMLSchema" xmlns:xs="http://www.w3.org/2001/XMLSchema" xmlns:p="http://schemas.microsoft.com/office/2006/metadata/properties" xmlns:ns2="047a4e9c-8533-4126-96ce-e6700656b5d9" xmlns:ns3="1b8f3563-3525-49e8-ac90-1815febbb396" targetNamespace="http://schemas.microsoft.com/office/2006/metadata/properties" ma:root="true" ma:fieldsID="2d31116e9a4201660c21291ee1d17e5b" ns2:_="" ns3:_="">
    <xsd:import namespace="047a4e9c-8533-4126-96ce-e6700656b5d9"/>
    <xsd:import namespace="1b8f3563-3525-49e8-ac90-1815febbb39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a4e9c-8533-4126-96ce-e6700656b5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f3563-3525-49e8-ac90-1815febbb3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55056E-4DFD-48CF-9918-168A01005E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7a4e9c-8533-4126-96ce-e6700656b5d9"/>
    <ds:schemaRef ds:uri="1b8f3563-3525-49e8-ac90-1815febbb3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1C511C-36CB-4200-865F-25EBDDA9724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6ECD8C8-9A78-4764-B602-65B52D86B1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116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Lato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LaShoto</dc:creator>
  <cp:lastModifiedBy>Lashoto, Stephanie</cp:lastModifiedBy>
  <cp:revision>38</cp:revision>
  <dcterms:created xsi:type="dcterms:W3CDTF">2020-08-26T20:18:17Z</dcterms:created>
  <dcterms:modified xsi:type="dcterms:W3CDTF">2022-11-18T14:44:19Z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0x0101002599EEDD3733D742B11865CC29E5A565</vt:lpwstr>
  </property>
</Properties>
</file>