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A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3F28561-B66C-4E1A-AD04-6E6EE6F7C88D}" v="2" dt="2021-09-02T15:31:34.34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86" d="100"/>
          <a:sy n="86" d="100"/>
        </p:scale>
        <p:origin x="470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610B2-0D49-415D-A9A2-7461504B8F57}" type="datetimeFigureOut">
              <a:rPr lang="en-US" smtClean="0"/>
              <a:t>8/12/2022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FED9C-775A-4375-A3F2-02F204198B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8769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D610B2-0D49-415D-A9A2-7461504B8F57}" type="datetimeFigureOut">
              <a:rPr lang="en-US" smtClean="0"/>
              <a:t>8/12/2022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6FED9C-775A-4375-A3F2-02F204198B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3023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4" name="Rectangle 83">
            <a:extLst>
              <a:ext uri="{FF2B5EF4-FFF2-40B4-BE49-F238E27FC236}">
                <a16:creationId xmlns:a16="http://schemas.microsoft.com/office/drawing/2014/main" id="{D009D6D5-DAC2-4A8B-A17A-E206B9012D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JVS_files_Square_Primary_Pantone"/>
          <p:cNvPicPr/>
          <p:nvPr/>
        </p:nvPicPr>
        <p:blipFill>
          <a:blip r:embed="rId2" cstate="print">
            <a:clrChange>
              <a:clrFrom>
                <a:srgbClr val="FFFFFE"/>
              </a:clrFrom>
              <a:clrTo>
                <a:srgbClr val="FFFF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423650" y="191174"/>
            <a:ext cx="765302" cy="691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2" descr="Icon&#10;&#10;Description automatically generated with low confidence">
            <a:extLst>
              <a:ext uri="{FF2B5EF4-FFF2-40B4-BE49-F238E27FC236}">
                <a16:creationId xmlns:a16="http://schemas.microsoft.com/office/drawing/2014/main" id="{5382E9BC-1FCC-45F7-88CA-FD7AF3BF74D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872" y="275562"/>
            <a:ext cx="500433" cy="509290"/>
          </a:xfrm>
          <a:prstGeom prst="rect">
            <a:avLst/>
          </a:prstGeom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F1EB07CD-A784-4C34-96F2-26B8B18DC42B}"/>
              </a:ext>
            </a:extLst>
          </p:cNvPr>
          <p:cNvCxnSpPr/>
          <p:nvPr/>
        </p:nvCxnSpPr>
        <p:spPr>
          <a:xfrm>
            <a:off x="3354729" y="5160880"/>
            <a:ext cx="0" cy="2737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7CAD4DB6-D721-4D50-8308-5D1136D46EDF}"/>
              </a:ext>
            </a:extLst>
          </p:cNvPr>
          <p:cNvSpPr/>
          <p:nvPr/>
        </p:nvSpPr>
        <p:spPr>
          <a:xfrm>
            <a:off x="662177" y="125749"/>
            <a:ext cx="10822351" cy="970362"/>
          </a:xfrm>
          <a:prstGeom prst="roundRect">
            <a:avLst/>
          </a:prstGeom>
          <a:solidFill>
            <a:srgbClr val="003A9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Georgia" panose="02040502050405020303" pitchFamily="18" charset="0"/>
              </a:rPr>
              <a:t>US Citizenship Interview Preparation Course</a:t>
            </a:r>
            <a:endParaRPr lang="en-US" sz="3200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DDABA40F-E4DB-421A-8745-5B2458B67B20}"/>
              </a:ext>
            </a:extLst>
          </p:cNvPr>
          <p:cNvSpPr/>
          <p:nvPr/>
        </p:nvSpPr>
        <p:spPr>
          <a:xfrm>
            <a:off x="639049" y="1277316"/>
            <a:ext cx="6932091" cy="1814808"/>
          </a:xfrm>
          <a:prstGeom prst="roundRect">
            <a:avLst/>
          </a:prstGeom>
          <a:solidFill>
            <a:schemeClr val="bg1"/>
          </a:solidFill>
          <a:ln>
            <a:solidFill>
              <a:srgbClr val="003A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3A96"/>
                </a:solidFill>
              </a:rPr>
              <a:t>Available to Mass General Brigham employees </a:t>
            </a:r>
            <a:r>
              <a:rPr lang="en-US" sz="2400" u="sng" dirty="0">
                <a:solidFill>
                  <a:srgbClr val="003A96"/>
                </a:solidFill>
              </a:rPr>
              <a:t>and</a:t>
            </a:r>
            <a:r>
              <a:rPr lang="en-US" sz="2400" dirty="0">
                <a:solidFill>
                  <a:srgbClr val="003A96"/>
                </a:solidFill>
              </a:rPr>
              <a:t> family members!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3A96"/>
                </a:solidFill>
              </a:rPr>
              <a:t>Prepare for Citizenship interview and civics test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3A96"/>
                </a:solidFill>
              </a:rPr>
              <a:t>Additional application submission support from Project Citizenship</a:t>
            </a: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3F10789D-CA3B-434D-B8E3-2881270A20D7}"/>
              </a:ext>
            </a:extLst>
          </p:cNvPr>
          <p:cNvSpPr/>
          <p:nvPr/>
        </p:nvSpPr>
        <p:spPr>
          <a:xfrm>
            <a:off x="639049" y="3167578"/>
            <a:ext cx="6932091" cy="1892694"/>
          </a:xfrm>
          <a:prstGeom prst="roundRect">
            <a:avLst/>
          </a:prstGeom>
          <a:solidFill>
            <a:schemeClr val="bg1"/>
          </a:solidFill>
          <a:ln>
            <a:solidFill>
              <a:srgbClr val="003A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003A96"/>
                </a:solidFill>
                <a:latin typeface="Georgia" panose="02040502050405020303" pitchFamily="18" charset="0"/>
              </a:rPr>
              <a:t>Upcoming Class Schedule</a:t>
            </a:r>
            <a:r>
              <a:rPr lang="en-US" sz="2000" dirty="0">
                <a:solidFill>
                  <a:srgbClr val="003A96"/>
                </a:solidFill>
                <a:latin typeface="Georgia" panose="02040502050405020303" pitchFamily="18" charset="0"/>
              </a:rPr>
              <a:t>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3A96"/>
                </a:solidFill>
              </a:rPr>
              <a:t>Thursdays, </a:t>
            </a:r>
            <a:r>
              <a:rPr lang="en-US" sz="2000">
                <a:solidFill>
                  <a:srgbClr val="003A96"/>
                </a:solidFill>
              </a:rPr>
              <a:t>October 6</a:t>
            </a:r>
            <a:r>
              <a:rPr lang="en-US" sz="2000" baseline="30000">
                <a:solidFill>
                  <a:srgbClr val="003A96"/>
                </a:solidFill>
              </a:rPr>
              <a:t>th</a:t>
            </a:r>
            <a:r>
              <a:rPr lang="en-US" sz="2000">
                <a:solidFill>
                  <a:srgbClr val="003A96"/>
                </a:solidFill>
              </a:rPr>
              <a:t> </a:t>
            </a:r>
            <a:r>
              <a:rPr lang="en-US" sz="2000" dirty="0">
                <a:solidFill>
                  <a:srgbClr val="003A96"/>
                </a:solidFill>
              </a:rPr>
              <a:t>to </a:t>
            </a:r>
            <a:r>
              <a:rPr lang="en-US" sz="2000">
                <a:solidFill>
                  <a:srgbClr val="003A96"/>
                </a:solidFill>
              </a:rPr>
              <a:t>October 27</a:t>
            </a:r>
            <a:r>
              <a:rPr lang="en-US" sz="2000" baseline="30000">
                <a:solidFill>
                  <a:srgbClr val="003A96"/>
                </a:solidFill>
              </a:rPr>
              <a:t>th</a:t>
            </a:r>
            <a:r>
              <a:rPr lang="en-US" sz="2000">
                <a:solidFill>
                  <a:srgbClr val="003A96"/>
                </a:solidFill>
              </a:rPr>
              <a:t> </a:t>
            </a:r>
            <a:endParaRPr lang="en-US" sz="2000" dirty="0">
              <a:solidFill>
                <a:srgbClr val="003A96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3A96"/>
                </a:solidFill>
              </a:rPr>
              <a:t>Or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3A96"/>
                </a:solidFill>
              </a:rPr>
              <a:t>Mondays, November 7</a:t>
            </a:r>
            <a:r>
              <a:rPr lang="en-US" sz="2000" baseline="30000" dirty="0">
                <a:solidFill>
                  <a:srgbClr val="003A96"/>
                </a:solidFill>
              </a:rPr>
              <a:t>th</a:t>
            </a:r>
            <a:r>
              <a:rPr lang="en-US" sz="2000" dirty="0">
                <a:solidFill>
                  <a:srgbClr val="003A96"/>
                </a:solidFill>
              </a:rPr>
              <a:t> to 28</a:t>
            </a:r>
            <a:r>
              <a:rPr lang="en-US" sz="2000" baseline="30000" dirty="0">
                <a:solidFill>
                  <a:srgbClr val="003A96"/>
                </a:solidFill>
              </a:rPr>
              <a:t>th</a:t>
            </a:r>
            <a:r>
              <a:rPr lang="en-US" sz="2000" dirty="0">
                <a:solidFill>
                  <a:srgbClr val="003A96"/>
                </a:solidFill>
              </a:rPr>
              <a:t> 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003A96"/>
                </a:solidFill>
              </a:rPr>
              <a:t>5:30-7:30pm via Zoom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3A96"/>
                </a:solidFill>
              </a:rPr>
              <a:t>Self study option available</a:t>
            </a:r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F231ED33-0336-4B5A-A4D6-1114A57818FF}"/>
              </a:ext>
            </a:extLst>
          </p:cNvPr>
          <p:cNvSpPr/>
          <p:nvPr/>
        </p:nvSpPr>
        <p:spPr>
          <a:xfrm>
            <a:off x="662179" y="5140767"/>
            <a:ext cx="10871155" cy="1526059"/>
          </a:xfrm>
          <a:prstGeom prst="roundRect">
            <a:avLst/>
          </a:prstGeom>
          <a:solidFill>
            <a:srgbClr val="003A9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lvl="0" algn="ctr"/>
            <a:r>
              <a:rPr lang="en-US" sz="2400">
                <a:solidFill>
                  <a:schemeClr val="bg1">
                    <a:lumMod val="95000"/>
                  </a:schemeClr>
                </a:solidFill>
              </a:rPr>
              <a:t>Visit Ask My HR</a:t>
            </a:r>
            <a:r>
              <a:rPr lang="en-US" sz="2400" dirty="0"/>
              <a:t>, or email, call or text:</a:t>
            </a:r>
          </a:p>
          <a:p>
            <a:pPr lvl="0" algn="ctr"/>
            <a:r>
              <a:rPr lang="en-US" sz="2400" dirty="0">
                <a:solidFill>
                  <a:schemeClr val="bg1"/>
                </a:solidFill>
              </a:rPr>
              <a:t>jvscitizenship@jvs-boston.org    617-399-3224</a:t>
            </a:r>
          </a:p>
          <a:p>
            <a:pPr algn="ctr"/>
            <a:r>
              <a:rPr lang="en-US" sz="2000" dirty="0">
                <a:solidFill>
                  <a:schemeClr val="bg1"/>
                </a:solidFill>
              </a:rPr>
              <a:t>These classes are sponsored by Mass General Hospital and are offered at no cost.</a:t>
            </a:r>
          </a:p>
        </p:txBody>
      </p:sp>
      <p:pic>
        <p:nvPicPr>
          <p:cNvPr id="13" name="Picture 2" descr="Citizenship-photo">
            <a:extLst>
              <a:ext uri="{FF2B5EF4-FFF2-40B4-BE49-F238E27FC236}">
                <a16:creationId xmlns:a16="http://schemas.microsoft.com/office/drawing/2014/main" id="{56853A93-ACD6-4E28-AA3D-0DB4E5A81C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7196"/>
          <a:stretch>
            <a:fillRect/>
          </a:stretch>
        </p:blipFill>
        <p:spPr bwMode="auto">
          <a:xfrm>
            <a:off x="7781985" y="1294614"/>
            <a:ext cx="3702543" cy="1757387"/>
          </a:xfrm>
          <a:prstGeom prst="roundRect">
            <a:avLst>
              <a:gd name="adj" fmla="val 16667"/>
            </a:avLst>
          </a:prstGeom>
          <a:ln w="12700">
            <a:solidFill>
              <a:srgbClr val="003A96"/>
            </a:solidFill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214E2957-543C-464E-8308-8BA99E67E894}"/>
              </a:ext>
            </a:extLst>
          </p:cNvPr>
          <p:cNvSpPr/>
          <p:nvPr/>
        </p:nvSpPr>
        <p:spPr>
          <a:xfrm>
            <a:off x="7733178" y="3250504"/>
            <a:ext cx="3800156" cy="1731880"/>
          </a:xfrm>
          <a:prstGeom prst="roundRect">
            <a:avLst/>
          </a:prstGeom>
          <a:solidFill>
            <a:schemeClr val="bg1"/>
          </a:solidFill>
          <a:ln>
            <a:solidFill>
              <a:srgbClr val="003A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b="1" dirty="0">
                <a:solidFill>
                  <a:srgbClr val="003A96"/>
                </a:solidFill>
                <a:latin typeface="Georgia" panose="02040502050405020303" pitchFamily="18" charset="0"/>
              </a:rPr>
              <a:t>In order to enroll, you must: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3A96"/>
                </a:solidFill>
              </a:rPr>
              <a:t>be a permanent resident </a:t>
            </a:r>
          </a:p>
          <a:p>
            <a:pPr lvl="0"/>
            <a:r>
              <a:rPr lang="en-US" dirty="0">
                <a:solidFill>
                  <a:srgbClr val="003A96"/>
                </a:solidFill>
              </a:rPr>
              <a:t>     (Green Card holder)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3A96"/>
                </a:solidFill>
              </a:rPr>
              <a:t>be moderately proficient in English</a:t>
            </a:r>
          </a:p>
        </p:txBody>
      </p:sp>
    </p:spTree>
    <p:extLst>
      <p:ext uri="{BB962C8B-B14F-4D97-AF65-F5344CB8AC3E}">
        <p14:creationId xmlns:p14="http://schemas.microsoft.com/office/powerpoint/2010/main" val="42772693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JVS Custom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36477D"/>
      </a:accent1>
      <a:accent2>
        <a:srgbClr val="B52670"/>
      </a:accent2>
      <a:accent3>
        <a:srgbClr val="5C915F"/>
      </a:accent3>
      <a:accent4>
        <a:srgbClr val="6DA8C1"/>
      </a:accent4>
      <a:accent5>
        <a:srgbClr val="543A6E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599EEDD3733D742B11865CC29E5A565" ma:contentTypeVersion="13" ma:contentTypeDescription="Create a new document." ma:contentTypeScope="" ma:versionID="caaefc9b22adad30ebe57a5d02492168">
  <xsd:schema xmlns:xsd="http://www.w3.org/2001/XMLSchema" xmlns:xs="http://www.w3.org/2001/XMLSchema" xmlns:p="http://schemas.microsoft.com/office/2006/metadata/properties" xmlns:ns2="047a4e9c-8533-4126-96ce-e6700656b5d9" xmlns:ns3="1b8f3563-3525-49e8-ac90-1815febbb396" targetNamespace="http://schemas.microsoft.com/office/2006/metadata/properties" ma:root="true" ma:fieldsID="2d31116e9a4201660c21291ee1d17e5b" ns2:_="" ns3:_="">
    <xsd:import namespace="047a4e9c-8533-4126-96ce-e6700656b5d9"/>
    <xsd:import namespace="1b8f3563-3525-49e8-ac90-1815febbb39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AutoKeyPoints" minOccurs="0"/>
                <xsd:element ref="ns3:MediaServiceKeyPoints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47a4e9c-8533-4126-96ce-e6700656b5d9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b8f3563-3525-49e8-ac90-1815febbb39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D4EA175-3A9A-46DD-A447-63A75CA7D05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47a4e9c-8533-4126-96ce-e6700656b5d9"/>
    <ds:schemaRef ds:uri="1b8f3563-3525-49e8-ac90-1815febbb39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1C8A300-7427-4DCF-AC91-AAA4F3D4DB3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460F014-0BB1-4DEA-BE1F-FC3E6A559514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110</Words>
  <Application>Microsoft Office PowerPoint</Application>
  <PresentationFormat>Widescreen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Georgia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Stephanie LaShoto</dc:creator>
  <cp:lastModifiedBy>Lashoto, Stephanie</cp:lastModifiedBy>
  <cp:revision>17</cp:revision>
  <dcterms:created xsi:type="dcterms:W3CDTF">2021-08-03T17:33:58Z</dcterms:created>
  <dcterms:modified xsi:type="dcterms:W3CDTF">2022-08-12T17:19:31Z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0x0101002599EEDD3733D742B11865CC29E5A565</vt:lpwstr>
  </property>
</Properties>
</file>